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Source Code Pro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22" Type="http://schemas.openxmlformats.org/officeDocument/2006/relationships/font" Target="fonts/SourceCodePro-italic.fntdata"/><Relationship Id="rId21" Type="http://schemas.openxmlformats.org/officeDocument/2006/relationships/font" Target="fonts/SourceCodePro-bold.fntdata"/><Relationship Id="rId24" Type="http://schemas.openxmlformats.org/officeDocument/2006/relationships/font" Target="fonts/Oswald-regular.fntdata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e2347db85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e2347db85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e2347db8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e2347db8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e2347db85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e2347db85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e2347db85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e2347db85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e2347db85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e2347db85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2347db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2347db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e2347db85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e2347db85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e2347db85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e2347db85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e2347db85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e2347db85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e39e1c6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e39e1c6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e2347db85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e2347db85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e2347db85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e2347db85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e2347db85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e2347db85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uildyourfuture.withgoogle.com/scholarships/" TargetMode="External"/><Relationship Id="rId4" Type="http://schemas.openxmlformats.org/officeDocument/2006/relationships/hyperlink" Target="https://events.linuxfoundation.org/" TargetMode="External"/><Relationship Id="rId11" Type="http://schemas.openxmlformats.org/officeDocument/2006/relationships/hyperlink" Target="https://www.tatatrusts.org/Upload/Content_Files/scholarship-announcement-2020-2021.pdf" TargetMode="External"/><Relationship Id="rId10" Type="http://schemas.openxmlformats.org/officeDocument/2006/relationships/hyperlink" Target="https://www.nutanix.com/scholarships" TargetMode="External"/><Relationship Id="rId12" Type="http://schemas.openxmlformats.org/officeDocument/2006/relationships/image" Target="../media/image8.jpg"/><Relationship Id="rId9" Type="http://schemas.openxmlformats.org/officeDocument/2006/relationships/hyperlink" Target="https://research.adobe.com/adobe-india-women-in-technology-scholarship/" TargetMode="External"/><Relationship Id="rId5" Type="http://schemas.openxmlformats.org/officeDocument/2006/relationships/hyperlink" Target="https://events.linuxfoundation.org/" TargetMode="External"/><Relationship Id="rId6" Type="http://schemas.openxmlformats.org/officeDocument/2006/relationships/hyperlink" Target="https://www.linuxfoundation.org/en/about/diversity-inclusivity/lift-scholarships/" TargetMode="External"/><Relationship Id="rId7" Type="http://schemas.openxmlformats.org/officeDocument/2006/relationships/hyperlink" Target="https://www.redhat.com/en/events" TargetMode="External"/><Relationship Id="rId8" Type="http://schemas.openxmlformats.org/officeDocument/2006/relationships/hyperlink" Target="https://www.redhat.com/en/about/women-in-open-sourc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s://www.linkedin.com/in/niharikashrivastava/" TargetMode="External"/><Relationship Id="rId5" Type="http://schemas.openxmlformats.org/officeDocument/2006/relationships/hyperlink" Target="https://orionstar25.github.io/" TargetMode="External"/><Relationship Id="rId6" Type="http://schemas.openxmlformats.org/officeDocument/2006/relationships/hyperlink" Target="mailto:chunnushrivastava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625500" y="643425"/>
            <a:ext cx="7893000" cy="9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think, therefore, I am.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930275" y="3995975"/>
            <a:ext cx="7893000" cy="9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7350" lvl="0" marL="457200" rtl="0" algn="r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b="1" lang="en" sz="2500"/>
              <a:t>Niharika Shrivastava</a:t>
            </a:r>
            <a:endParaRPr b="1" sz="25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0" y="91425"/>
            <a:ext cx="1071500" cy="1071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200" y="136800"/>
            <a:ext cx="1026125" cy="1026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787" y="1716200"/>
            <a:ext cx="2440425" cy="24404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Diversity </a:t>
            </a:r>
            <a:r>
              <a:rPr lang="en" sz="2700"/>
              <a:t>Scholarships</a:t>
            </a:r>
            <a:endParaRPr sz="2700"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468825"/>
            <a:ext cx="8520600" cy="3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★"/>
            </a:pPr>
            <a:r>
              <a:rPr b="1" lang="en" sz="1000" u="sng">
                <a:solidFill>
                  <a:schemeClr val="hlink"/>
                </a:solidFill>
                <a:hlinkClick r:id="rId3"/>
              </a:rPr>
              <a:t>Google scholarships</a:t>
            </a:r>
            <a:r>
              <a:rPr b="1" lang="en" sz="1000"/>
              <a:t>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Women Techmakers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Grace Hopper Conference, GHC India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Venkat Panchapakesan Memorial Scholarship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★"/>
            </a:pPr>
            <a:r>
              <a:rPr b="1" lang="en" sz="1000"/>
              <a:t>Linux Foundation Scholarships: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Conference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Diversity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LiFT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★"/>
            </a:pPr>
            <a:r>
              <a:rPr b="1" lang="en" sz="1000"/>
              <a:t>Red Hat scholarships: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Conference Diversity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Women in Open Source Awards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★"/>
            </a:pPr>
            <a:r>
              <a:rPr b="1" lang="en" sz="1000" u="sng">
                <a:solidFill>
                  <a:schemeClr val="hlink"/>
                </a:solidFill>
                <a:hlinkClick r:id="rId9"/>
              </a:rPr>
              <a:t>Adobe Research scholarship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Fund toward tuition fees for the remainder university education.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★"/>
            </a:pPr>
            <a:r>
              <a:rPr b="1" lang="en" sz="1000" u="sng">
                <a:solidFill>
                  <a:schemeClr val="hlink"/>
                </a:solidFill>
                <a:hlinkClick r:id="rId10"/>
              </a:rPr>
              <a:t>Nutanix Women in Technology Scholarship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Offering 10 scholarships to female students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Application Date:</a:t>
            </a:r>
            <a:r>
              <a:rPr lang="en" sz="1000"/>
              <a:t> November/December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★"/>
            </a:pPr>
            <a:r>
              <a:rPr b="1" lang="en" sz="1000" u="sng">
                <a:solidFill>
                  <a:schemeClr val="hlink"/>
                </a:solidFill>
                <a:hlinkClick r:id="rId11"/>
              </a:rPr>
              <a:t>Lady Meherbai D Tata Education Scholarship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Funds to graduate Indian women who wish to study in US, UK or Europe to pursue higher education.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Application Date:</a:t>
            </a:r>
            <a:r>
              <a:rPr lang="en" sz="1000"/>
              <a:t> April/May</a:t>
            </a:r>
            <a:endParaRPr sz="1000"/>
          </a:p>
        </p:txBody>
      </p:sp>
      <p:pic>
        <p:nvPicPr>
          <p:cNvPr descr="scholarship don - quickmeme" id="129" name="Google Shape;129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24625" y="1106000"/>
            <a:ext cx="2065050" cy="2753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Speaking / Mentorship</a:t>
            </a:r>
            <a:r>
              <a:rPr lang="en" sz="2700"/>
              <a:t> opportunities</a:t>
            </a:r>
            <a:endParaRPr sz="2700"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468825"/>
            <a:ext cx="5628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★"/>
            </a:pPr>
            <a:r>
              <a:rPr lang="en" sz="1400">
                <a:solidFill>
                  <a:srgbClr val="000000"/>
                </a:solidFill>
              </a:rPr>
              <a:t>Submit proposals in conferences, universities (CFPs):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Lightning talks (5-10 mins)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Sessions (30-45 mins)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Poster Presentation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Panel Discussions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★"/>
            </a:pPr>
            <a:r>
              <a:rPr lang="en" sz="1400">
                <a:solidFill>
                  <a:srgbClr val="000000"/>
                </a:solidFill>
              </a:rPr>
              <a:t>Google Code-In/GSoC/GSoD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★"/>
            </a:pPr>
            <a:r>
              <a:rPr lang="en" sz="1400">
                <a:solidFill>
                  <a:srgbClr val="000000"/>
                </a:solidFill>
              </a:rPr>
              <a:t>Girlscript Summer of Code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★"/>
            </a:pPr>
            <a:r>
              <a:rPr lang="en" sz="1400">
                <a:solidFill>
                  <a:srgbClr val="000000"/>
                </a:solidFill>
              </a:rPr>
              <a:t>DSC-led open source events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descr="Guest speaker - Meme by Peebee :) Memedroid"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400" y="986388"/>
            <a:ext cx="2501350" cy="31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After graduation</a:t>
            </a:r>
            <a:endParaRPr sz="2700"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468825"/>
            <a:ext cx="56928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Industrial job.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Graduate degrees (Masters).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Direct PhD (Fundings available).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Research Fellowships.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Startups.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Freelancing/Consultancy.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Be involved in the open source community.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descr="Graduation Memes for University Students | UniversityStudent.org"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400" y="989450"/>
            <a:ext cx="2393325" cy="26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next steps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468825"/>
            <a:ext cx="57288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Participate in h</a:t>
            </a:r>
            <a:r>
              <a:rPr lang="en" sz="1600">
                <a:solidFill>
                  <a:srgbClr val="000000"/>
                </a:solidFill>
              </a:rPr>
              <a:t>ackathons.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Become team members, participants in developer groups(</a:t>
            </a:r>
            <a:r>
              <a:rPr lang="en" sz="1600">
                <a:solidFill>
                  <a:srgbClr val="000000"/>
                </a:solidFill>
              </a:rPr>
              <a:t>PyLadies).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Attend various conferences(virtual/physical).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Code.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Communicate your ideas.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Build your resume.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Be Fearless. → I think, therefore, I am.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★"/>
            </a:pPr>
            <a:r>
              <a:rPr lang="en" sz="1600">
                <a:solidFill>
                  <a:srgbClr val="000000"/>
                </a:solidFill>
              </a:rPr>
              <a:t>HAVE FUN!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descr="IRTI - funny GIF #9278 - tags: hamster climbing stairs reach for the stars  go for your goals motivational"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625" y="1809325"/>
            <a:ext cx="2710825" cy="1524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You!</a:t>
            </a:r>
            <a:endParaRPr sz="5000"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200" y="136800"/>
            <a:ext cx="1026125" cy="1026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6"/>
          <p:cNvSpPr txBox="1"/>
          <p:nvPr/>
        </p:nvSpPr>
        <p:spPr>
          <a:xfrm>
            <a:off x="2922000" y="3859875"/>
            <a:ext cx="33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LinkedIn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Website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Email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Outline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★"/>
            </a:pPr>
            <a:r>
              <a:rPr lang="en">
                <a:solidFill>
                  <a:srgbClr val="000000"/>
                </a:solidFill>
              </a:rPr>
              <a:t>My tech journey till now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★"/>
            </a:pPr>
            <a:r>
              <a:rPr lang="en">
                <a:solidFill>
                  <a:srgbClr val="000000"/>
                </a:solidFill>
              </a:rPr>
              <a:t>Difficulties??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★"/>
            </a:pPr>
            <a:r>
              <a:rPr lang="en">
                <a:solidFill>
                  <a:srgbClr val="000000"/>
                </a:solidFill>
              </a:rPr>
              <a:t>Open source opportunities</a:t>
            </a:r>
            <a:endParaRPr>
              <a:solidFill>
                <a:srgbClr val="000000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Outreachy &amp; GSoC</a:t>
            </a:r>
            <a:endParaRPr>
              <a:solidFill>
                <a:srgbClr val="000000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Diversity Scholarships</a:t>
            </a:r>
            <a:endParaRPr>
              <a:solidFill>
                <a:srgbClr val="000000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Speaking/Mentorship</a:t>
            </a:r>
            <a:endParaRPr>
              <a:solidFill>
                <a:srgbClr val="000000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After Graduation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★"/>
            </a:pPr>
            <a:r>
              <a:rPr lang="en">
                <a:solidFill>
                  <a:srgbClr val="000000"/>
                </a:solidFill>
              </a:rPr>
              <a:t>Your next steps!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Math Talk: Preparing Your Conference Presentation |" id="73" name="Google Shape;73;p14"/>
          <p:cNvPicPr preferRelativeResize="0"/>
          <p:nvPr/>
        </p:nvPicPr>
        <p:blipFill rotWithShape="1">
          <a:blip r:embed="rId3">
            <a:alphaModFix/>
          </a:blip>
          <a:srcRect b="0" l="1671" r="0" t="63187"/>
          <a:stretch/>
        </p:blipFill>
        <p:spPr>
          <a:xfrm>
            <a:off x="4848575" y="1625025"/>
            <a:ext cx="3793250" cy="18934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1001800" y="1314475"/>
            <a:ext cx="34296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1st Year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★"/>
            </a:pPr>
            <a:r>
              <a:rPr lang="en" sz="1100">
                <a:solidFill>
                  <a:srgbClr val="000000"/>
                </a:solidFill>
              </a:rPr>
              <a:t>Attended hackathons.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★"/>
            </a:pPr>
            <a:r>
              <a:rPr lang="en" sz="1100">
                <a:solidFill>
                  <a:srgbClr val="000000"/>
                </a:solidFill>
              </a:rPr>
              <a:t>Coding contests.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★"/>
            </a:pPr>
            <a:r>
              <a:rPr lang="en" sz="1100">
                <a:solidFill>
                  <a:srgbClr val="000000"/>
                </a:solidFill>
              </a:rPr>
              <a:t>WebD, AppD, ECE, Cyber Security, Foss, Design.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★"/>
            </a:pPr>
            <a:r>
              <a:rPr lang="en" sz="1100">
                <a:solidFill>
                  <a:srgbClr val="000000"/>
                </a:solidFill>
              </a:rPr>
              <a:t>Studied :P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933600" y="1314475"/>
            <a:ext cx="35820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Source Code Pro"/>
                <a:ea typeface="Source Code Pro"/>
                <a:cs typeface="Source Code Pro"/>
                <a:sym typeface="Source Code Pro"/>
              </a:rPr>
              <a:t>2nd Year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Code Pro"/>
              <a:buChar char="★"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JS games, simple working applications using APIs.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Code Pro"/>
              <a:buChar char="★"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Bigger OOM projects, websites.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Code Pro"/>
              <a:buChar char="★"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Hacktoberfest, Outreachy, GSoC.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ource Code Pro"/>
              <a:buChar char="★"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Tech events’ team member.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933600" y="2966250"/>
            <a:ext cx="38988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4th Year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★"/>
            </a:pPr>
            <a:r>
              <a:rPr lang="en" sz="1100">
                <a:solidFill>
                  <a:srgbClr val="000000"/>
                </a:solidFill>
              </a:rPr>
              <a:t>Won scholarships to various conferences, gave 3 talks.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★"/>
            </a:pPr>
            <a:r>
              <a:rPr lang="en" sz="1100">
                <a:solidFill>
                  <a:srgbClr val="000000"/>
                </a:solidFill>
              </a:rPr>
              <a:t>More rejections, some acceptances.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★"/>
            </a:pPr>
            <a:r>
              <a:rPr lang="en" sz="1100">
                <a:solidFill>
                  <a:srgbClr val="000000"/>
                </a:solidFill>
              </a:rPr>
              <a:t>RA at SUTD, Singapore.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1001800" y="2966250"/>
            <a:ext cx="3582000" cy="18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140">
                <a:solidFill>
                  <a:srgbClr val="000000"/>
                </a:solidFill>
              </a:rPr>
              <a:t>3rd Year</a:t>
            </a:r>
            <a:endParaRPr b="1" sz="1140">
              <a:solidFill>
                <a:srgbClr val="000000"/>
              </a:solidFill>
            </a:endParaRPr>
          </a:p>
          <a:p>
            <a:pPr indent="-30099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40"/>
              <a:buChar char="★"/>
            </a:pPr>
            <a:r>
              <a:rPr lang="en" sz="1140">
                <a:solidFill>
                  <a:srgbClr val="000000"/>
                </a:solidFill>
              </a:rPr>
              <a:t>Projects in AI/ML/DL.</a:t>
            </a:r>
            <a:endParaRPr sz="1140">
              <a:solidFill>
                <a:srgbClr val="000000"/>
              </a:solidFill>
            </a:endParaRPr>
          </a:p>
          <a:p>
            <a:pPr indent="-30099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Char char="★"/>
            </a:pPr>
            <a:r>
              <a:rPr lang="en" sz="1140">
                <a:solidFill>
                  <a:srgbClr val="000000"/>
                </a:solidFill>
              </a:rPr>
              <a:t>Campus internship.</a:t>
            </a:r>
            <a:endParaRPr sz="1140">
              <a:solidFill>
                <a:srgbClr val="000000"/>
              </a:solidFill>
            </a:endParaRPr>
          </a:p>
          <a:p>
            <a:pPr indent="-30099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Char char="★"/>
            </a:pPr>
            <a:r>
              <a:rPr lang="en" sz="1140">
                <a:solidFill>
                  <a:srgbClr val="000000"/>
                </a:solidFill>
              </a:rPr>
              <a:t>MULTIPLE REJECTIONS from scholarships (Google, Microsoft).</a:t>
            </a:r>
            <a:endParaRPr sz="1140">
              <a:solidFill>
                <a:srgbClr val="000000"/>
              </a:solidFill>
            </a:endParaRPr>
          </a:p>
          <a:p>
            <a:pPr indent="-30099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Char char="★"/>
            </a:pPr>
            <a:r>
              <a:rPr lang="en" sz="1140">
                <a:solidFill>
                  <a:srgbClr val="000000"/>
                </a:solidFill>
              </a:rPr>
              <a:t>Won SIH.</a:t>
            </a:r>
            <a:endParaRPr sz="1140">
              <a:solidFill>
                <a:srgbClr val="000000"/>
              </a:solidFill>
            </a:endParaRPr>
          </a:p>
          <a:p>
            <a:pPr indent="-30099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Char char="★"/>
            </a:pPr>
            <a:r>
              <a:rPr lang="en" sz="1140">
                <a:solidFill>
                  <a:srgbClr val="000000"/>
                </a:solidFill>
              </a:rPr>
              <a:t>Selected in Outreachy.</a:t>
            </a:r>
            <a:endParaRPr sz="114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think you’re not good enough?</a:t>
            </a:r>
            <a:endParaRPr/>
          </a:p>
        </p:txBody>
      </p:sp>
      <p:pic>
        <p:nvPicPr>
          <p:cNvPr descr="Finding the Benefits of Imposter Syndrome - Software Engineering Daily" id="88" name="Google Shape;88;p16"/>
          <p:cNvPicPr preferRelativeResize="0"/>
          <p:nvPr/>
        </p:nvPicPr>
        <p:blipFill rotWithShape="1">
          <a:blip r:embed="rId3">
            <a:alphaModFix/>
          </a:blip>
          <a:srcRect b="3293" l="0" r="0" t="1784"/>
          <a:stretch/>
        </p:blipFill>
        <p:spPr>
          <a:xfrm>
            <a:off x="461400" y="2476413"/>
            <a:ext cx="4037949" cy="209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t's Talk About 'Imposter Syndrome'" id="89" name="Google Shape;89;p16"/>
          <p:cNvPicPr preferRelativeResize="0"/>
          <p:nvPr/>
        </p:nvPicPr>
        <p:blipFill rotWithShape="1">
          <a:blip r:embed="rId4">
            <a:alphaModFix/>
          </a:blip>
          <a:srcRect b="0" l="0" r="0" t="7655"/>
          <a:stretch/>
        </p:blipFill>
        <p:spPr>
          <a:xfrm>
            <a:off x="4745375" y="2308412"/>
            <a:ext cx="3813799" cy="24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11700" y="1421750"/>
            <a:ext cx="7636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★"/>
            </a:pPr>
            <a:r>
              <a:rPr b="1" lang="en" sz="1700">
                <a:solidFill>
                  <a:srgbClr val="202124"/>
                </a:solidFill>
                <a:highlight>
                  <a:srgbClr val="FFFFFF"/>
                </a:highlight>
              </a:rPr>
              <a:t>Imposter Syndrome:</a:t>
            </a:r>
            <a:r>
              <a:rPr b="1" lang="en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Belief that you're an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inadequate and an incompetent failure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despite evidence that indicates you're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skilled and quite successful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. In short, it's a hot mess of harmfulness.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#IAmRemarkable</a:t>
            </a:r>
            <a:endParaRPr sz="2700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4054" l="0" r="3892" t="5044"/>
          <a:stretch/>
        </p:blipFill>
        <p:spPr>
          <a:xfrm>
            <a:off x="1891675" y="1544925"/>
            <a:ext cx="5360652" cy="31973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 in </a:t>
            </a:r>
            <a:r>
              <a:rPr lang="en"/>
              <a:t>Open Source!</a:t>
            </a:r>
            <a:endParaRPr/>
          </a:p>
        </p:txBody>
      </p:sp>
      <p:pic>
        <p:nvPicPr>
          <p:cNvPr descr="Meme Creator - Funny They can't steal your ideas If you open source them  first Meme Generator at MemeCreator.org!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15888"/>
          <a:stretch/>
        </p:blipFill>
        <p:spPr>
          <a:xfrm>
            <a:off x="2787113" y="3033425"/>
            <a:ext cx="3569775" cy="19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03175"/>
            <a:ext cx="39999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Outreachy </a:t>
            </a:r>
            <a:endParaRPr sz="2700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584150"/>
            <a:ext cx="39999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May-Aug OR Dec-Mar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$5500 + $500 (travel)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Varying difficulty level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Thorough mentorship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Travel to events/conference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Can become mentors later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Regular chats, blog post prompts, alumni interactions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796550" y="1584150"/>
            <a:ext cx="39999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May-Aug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$1500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Varying difficulty level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Depends on org.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Depends on org.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Can become mentors later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Depends on org.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4832400" y="403175"/>
            <a:ext cx="39999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GSoC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Documentation Example</a:t>
            </a:r>
            <a:endParaRPr sz="27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63" y="1306875"/>
            <a:ext cx="7162675" cy="3667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Testing Example</a:t>
            </a:r>
            <a:endParaRPr sz="27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500" y="1579450"/>
            <a:ext cx="6507002" cy="302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